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68" r:id="rId2"/>
    <p:sldId id="269" r:id="rId3"/>
    <p:sldId id="270" r:id="rId4"/>
    <p:sldId id="264" r:id="rId5"/>
    <p:sldId id="266" r:id="rId6"/>
    <p:sldId id="267" r:id="rId7"/>
    <p:sldId id="271" r:id="rId8"/>
    <p:sldId id="272" r:id="rId9"/>
    <p:sldId id="273" r:id="rId10"/>
    <p:sldId id="274" r:id="rId11"/>
    <p:sldId id="275" r:id="rId12"/>
    <p:sldId id="276" r:id="rId13"/>
    <p:sldId id="277" r:id="rId14"/>
    <p:sldId id="278" r:id="rId1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7"/>
    <p:restoredTop sz="94544"/>
  </p:normalViewPr>
  <p:slideViewPr>
    <p:cSldViewPr snapToGrid="0">
      <p:cViewPr varScale="1">
        <p:scale>
          <a:sx n="119" d="100"/>
          <a:sy n="119" d="100"/>
        </p:scale>
        <p:origin x="55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59CAA1-4B49-6947-B66B-28079B2B6301}" type="datetimeFigureOut">
              <a:rPr kumimoji="1" lang="zh-CN" altLang="en-US" smtClean="0"/>
              <a:t>2024/5/20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2ECE5A-F7B0-764C-854F-F66F8C7974D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596480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C75E79-5B8C-AFB2-DDE6-63BFB0353E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5DCA29B-018A-E9C8-49D0-7D45EDA78F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7D223F5-A37A-983A-DE7D-A6E30665D2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DA529-2655-7744-A121-55A3768CD22E}" type="datetimeFigureOut">
              <a:rPr kumimoji="1" lang="zh-CN" altLang="en-US" smtClean="0"/>
              <a:t>2024/5/20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3DF4D8A-9C74-1DBC-1DF6-C46B13A75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923F1BC-0D91-3256-3757-7457021C91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7F32F-1342-A54B-9A5D-D6DA6121820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881703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16EC2D-B6E1-DEB4-F2E6-B8A0EA6BF9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720E9C6-8BE0-E6FD-2124-366694A1DA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7A433C5-7429-941E-3DB5-5AF0040A41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DA529-2655-7744-A121-55A3768CD22E}" type="datetimeFigureOut">
              <a:rPr kumimoji="1" lang="zh-CN" altLang="en-US" smtClean="0"/>
              <a:t>2024/5/20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1540268-EEDF-987D-9597-93CF56FB4D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2EB68E3-51F9-A9D7-05CA-3986B79A8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7F32F-1342-A54B-9A5D-D6DA6121820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3052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9AEB536E-CAE3-7F26-98B9-A997B7D29CE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758984E-7178-913F-C09F-676D9DECEF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2368B3F-8CC0-D6CE-5CE9-5E586AF2E3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DA529-2655-7744-A121-55A3768CD22E}" type="datetimeFigureOut">
              <a:rPr kumimoji="1" lang="zh-CN" altLang="en-US" smtClean="0"/>
              <a:t>2024/5/20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4676626-7776-C4E3-02E2-E11DBF959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174DE52-4F82-E7CB-81C7-33FF1DD2EB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7F32F-1342-A54B-9A5D-D6DA6121820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84345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7DEB73-7DC1-0846-9EA9-98A54634D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28A6ACE-1D86-A1D7-C3D7-1D3C5DA09C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4557A60-9327-A504-226E-5512F47D62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DA529-2655-7744-A121-55A3768CD22E}" type="datetimeFigureOut">
              <a:rPr kumimoji="1" lang="zh-CN" altLang="en-US" smtClean="0"/>
              <a:t>2024/5/20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2E06D3A-7950-E407-EB26-EF5B4A3340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FAB6AD9-9301-4BD9-68F0-22AE586EEB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7F32F-1342-A54B-9A5D-D6DA6121820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933691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606A8E-9F08-2DEB-2C59-DDA8F82270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E4E6DFC-550C-26D5-CEB5-6D8904C8D6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A881967-B2C0-E8BF-9C32-7BB90931CE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DA529-2655-7744-A121-55A3768CD22E}" type="datetimeFigureOut">
              <a:rPr kumimoji="1" lang="zh-CN" altLang="en-US" smtClean="0"/>
              <a:t>2024/5/20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CC39602-4A8B-9C78-291E-0AFFDE33A1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4DF71C4-41C7-E9DD-08C7-8811DB823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7F32F-1342-A54B-9A5D-D6DA6121820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86291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DFE102-8D97-DDC1-3A0C-96CB17EBE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E35970B-094D-F6C8-85CC-40FB4F44603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04F69E9-6A79-CC36-FC2B-235574234B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CC1948F-55CB-6705-A9E1-AF924C6B69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DA529-2655-7744-A121-55A3768CD22E}" type="datetimeFigureOut">
              <a:rPr kumimoji="1" lang="zh-CN" altLang="en-US" smtClean="0"/>
              <a:t>2024/5/20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B57C7DA-E290-8CB7-E35A-F070B375F2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24A1C6D-8D02-F133-1922-CBCA829620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7F32F-1342-A54B-9A5D-D6DA6121820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07480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A646C7-21EE-4099-14C6-9136EA98C7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109DA21-A9EA-260B-23A3-B59B8795A0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64D466E-5546-E461-1DF1-AECE94832B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3159A3A-0A19-113F-1733-D75E3E6EC74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E0776BF0-83CD-3278-7284-774F74FC3CD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C7B9492F-7771-D7AE-B830-2EC5C2AFDF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DA529-2655-7744-A121-55A3768CD22E}" type="datetimeFigureOut">
              <a:rPr kumimoji="1" lang="zh-CN" altLang="en-US" smtClean="0"/>
              <a:t>2024/5/20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F1E7989C-1B12-E74D-D50D-B041A423AC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C302B2A6-78D9-5EB0-5DB7-A13989C90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7F32F-1342-A54B-9A5D-D6DA6121820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581362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EEADFC-A52E-6CA3-C9A3-0E9DCD139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AAC0787-D464-8A55-5D0A-9F779A30E8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DA529-2655-7744-A121-55A3768CD22E}" type="datetimeFigureOut">
              <a:rPr kumimoji="1" lang="zh-CN" altLang="en-US" smtClean="0"/>
              <a:t>2024/5/20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8552F38-6131-96CC-39BA-6D796C98BF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E478338-6BA5-EDA4-666F-A096C634A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7F32F-1342-A54B-9A5D-D6DA6121820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98999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DD72B213-C13B-A20A-DC8D-4874414FCF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DA529-2655-7744-A121-55A3768CD22E}" type="datetimeFigureOut">
              <a:rPr kumimoji="1" lang="zh-CN" altLang="en-US" smtClean="0"/>
              <a:t>2024/5/20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01B0A582-FEA7-AD4C-0CA8-547FF93273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CDF22E6-2D75-6FB7-659F-90BEE3AA48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7F32F-1342-A54B-9A5D-D6DA6121820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406843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C6AC7E6-7721-6DC0-6C7B-B64C97D1F5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FFF7E5D-7383-3952-77AB-588707869C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FABC547-F514-EE7B-E7BA-BF988CC4D2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1F5D459-15BE-0B2D-C02B-972FDE7F83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DA529-2655-7744-A121-55A3768CD22E}" type="datetimeFigureOut">
              <a:rPr kumimoji="1" lang="zh-CN" altLang="en-US" smtClean="0"/>
              <a:t>2024/5/20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614D277-17ED-CEC2-6C0F-4DBE13196F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81BDCED-8669-5DAA-7732-7DD4C2EF0E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7F32F-1342-A54B-9A5D-D6DA6121820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619739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24BE76-04A0-272B-D25B-462BD36EF8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6A80F324-D37F-0886-169A-586C4DFF9B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413D556-3D31-3499-8BCD-CC6E0A26B3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189DA1B-DC2B-9A35-0B1D-EE860AE5B3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DA529-2655-7744-A121-55A3768CD22E}" type="datetimeFigureOut">
              <a:rPr kumimoji="1" lang="zh-CN" altLang="en-US" smtClean="0"/>
              <a:t>2024/5/20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C590F93-5DEF-5BD8-5B10-AF43AE8710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D82400B-E187-5316-75D5-9C8A955022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7F32F-1342-A54B-9A5D-D6DA6121820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653585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C64D3E4C-ACBB-1BCA-FB1B-C3C694B9BC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27D6C1B-A747-4A72-F695-1C7FD2C039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459833A-EE35-EA5D-84E8-AC6854FE65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6DA529-2655-7744-A121-55A3768CD22E}" type="datetimeFigureOut">
              <a:rPr kumimoji="1" lang="zh-CN" altLang="en-US" smtClean="0"/>
              <a:t>2024/5/20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80187BF-6425-D773-53A9-5091418C86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9E141C9-8630-4CA0-15CB-CB4B00B04D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07F32F-1342-A54B-9A5D-D6DA6121820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220233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26DCD3BE-00C6-B7F0-9F9A-248504A6E0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9" y="1067811"/>
            <a:ext cx="5718507" cy="435039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43B1299-F3F7-4149-4797-4226034D7A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323" y="1067811"/>
            <a:ext cx="5662267" cy="4350396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E116393B-F8DD-E370-B4B8-FD3C85FE3377}"/>
              </a:ext>
            </a:extLst>
          </p:cNvPr>
          <p:cNvSpPr txBox="1"/>
          <p:nvPr/>
        </p:nvSpPr>
        <p:spPr>
          <a:xfrm>
            <a:off x="3099351" y="473552"/>
            <a:ext cx="5993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在</a:t>
            </a:r>
            <a:r>
              <a:rPr kumimoji="1" lang="en-US" altLang="zh-CN" dirty="0"/>
              <a:t>400</a:t>
            </a:r>
            <a:r>
              <a:rPr kumimoji="1" lang="zh-CN" altLang="en-US" dirty="0"/>
              <a:t>个测试集中，比特率决策统计（共</a:t>
            </a:r>
            <a:r>
              <a:rPr kumimoji="1" lang="en-US" altLang="zh-CN" dirty="0"/>
              <a:t>400</a:t>
            </a:r>
            <a:r>
              <a:rPr kumimoji="1" lang="zh-CN" altLang="en-US" dirty="0"/>
              <a:t>*</a:t>
            </a:r>
            <a:r>
              <a:rPr kumimoji="1" lang="en-US" altLang="zh-CN" dirty="0"/>
              <a:t>150</a:t>
            </a:r>
            <a:r>
              <a:rPr kumimoji="1" lang="zh-CN" altLang="en-US" dirty="0"/>
              <a:t>次决策）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4E78537-9E07-10F4-E69C-CCED3E4C2504}"/>
              </a:ext>
            </a:extLst>
          </p:cNvPr>
          <p:cNvSpPr txBox="1"/>
          <p:nvPr/>
        </p:nvSpPr>
        <p:spPr>
          <a:xfrm>
            <a:off x="1340126" y="5418207"/>
            <a:ext cx="4578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BETA</a:t>
            </a:r>
            <a:r>
              <a:rPr kumimoji="1" lang="zh-CN" altLang="en-US" dirty="0"/>
              <a:t>的</a:t>
            </a:r>
            <a:r>
              <a:rPr kumimoji="1" lang="en-US" altLang="zh-CN" dirty="0"/>
              <a:t>action</a:t>
            </a:r>
            <a:r>
              <a:rPr kumimoji="1" lang="zh-CN" altLang="en-US" dirty="0"/>
              <a:t>决策相对</a:t>
            </a:r>
            <a:r>
              <a:rPr kumimoji="1" lang="en-US" altLang="zh-CN" dirty="0" err="1"/>
              <a:t>pensieve</a:t>
            </a:r>
            <a:r>
              <a:rPr kumimoji="1" lang="zh-CN" altLang="en-US" dirty="0"/>
              <a:t>更均匀一些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DE25BE1-C321-BC4F-E5D2-EF784DBCE069}"/>
              </a:ext>
            </a:extLst>
          </p:cNvPr>
          <p:cNvSpPr txBox="1"/>
          <p:nvPr/>
        </p:nvSpPr>
        <p:spPr>
          <a:xfrm>
            <a:off x="1162878" y="5787539"/>
            <a:ext cx="468133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CN" altLang="en-US" dirty="0"/>
              <a:t>低于</a:t>
            </a:r>
            <a:r>
              <a:rPr kumimoji="1" lang="en-US" altLang="zh-CN" dirty="0"/>
              <a:t>500kpbs</a:t>
            </a:r>
            <a:r>
              <a:rPr kumimoji="1" lang="zh-CN" altLang="en-US" dirty="0"/>
              <a:t>的比特率选择频率更高（适应低比特率，以及在一开始，选择最低比特率积累</a:t>
            </a:r>
            <a:r>
              <a:rPr kumimoji="1" lang="en-US" altLang="zh-CN" dirty="0"/>
              <a:t>buffer</a:t>
            </a:r>
            <a:r>
              <a:rPr kumimoji="1" lang="zh-CN" altLang="en-US" dirty="0"/>
              <a:t>）</a:t>
            </a:r>
            <a:endParaRPr lang="zh-CN" altLang="en-US" dirty="0"/>
          </a:p>
        </p:txBody>
      </p:sp>
      <p:cxnSp>
        <p:nvCxnSpPr>
          <p:cNvPr id="14" name="直线箭头连接符 13">
            <a:extLst>
              <a:ext uri="{FF2B5EF4-FFF2-40B4-BE49-F238E27FC236}">
                <a16:creationId xmlns:a16="http://schemas.microsoft.com/office/drawing/2014/main" id="{2CFF05B4-62A9-DAE7-FB9A-85E655F5CF19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1162878" y="4850296"/>
            <a:ext cx="0" cy="13989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B4AEA07C-0E25-F3B2-2E90-311F25A6B162}"/>
              </a:ext>
            </a:extLst>
          </p:cNvPr>
          <p:cNvSpPr txBox="1"/>
          <p:nvPr/>
        </p:nvSpPr>
        <p:spPr>
          <a:xfrm>
            <a:off x="6642651" y="5498730"/>
            <a:ext cx="48999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Pensieve</a:t>
            </a:r>
            <a:r>
              <a:rPr kumimoji="1" lang="zh-CN" altLang="en-US" dirty="0"/>
              <a:t>的比特率决策更多集中于几个比特率上（不知道是为了减少决策难度还是别的原因，即便有更多备选项，</a:t>
            </a:r>
            <a:r>
              <a:rPr kumimoji="1" lang="en-US" altLang="zh-CN" dirty="0" err="1"/>
              <a:t>pensieve</a:t>
            </a:r>
            <a:r>
              <a:rPr kumimoji="1" lang="zh-CN" altLang="en-US" dirty="0"/>
              <a:t>也不会选择）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E411B677-6AE0-994C-D595-A8AB0A256832}"/>
              </a:ext>
            </a:extLst>
          </p:cNvPr>
          <p:cNvSpPr txBox="1"/>
          <p:nvPr/>
        </p:nvSpPr>
        <p:spPr>
          <a:xfrm>
            <a:off x="-8823" y="23848"/>
            <a:ext cx="2066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/>
              <a:t>Bitrate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Frequency</a:t>
            </a:r>
            <a:endParaRPr kumimoji="1" lang="zh-CN" altLang="en-US" b="1" dirty="0"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EE3DBD67-2223-6B84-87C3-E83A5C8E94E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82" t="27624" r="96889" b="32734"/>
          <a:stretch/>
        </p:blipFill>
        <p:spPr>
          <a:xfrm>
            <a:off x="228323" y="2037522"/>
            <a:ext cx="188843" cy="1977887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24BEAF7F-2ECD-8C0B-07CB-CA468A1E484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82" t="27624" r="96889" b="32734"/>
          <a:stretch/>
        </p:blipFill>
        <p:spPr>
          <a:xfrm>
            <a:off x="6125815" y="2037522"/>
            <a:ext cx="188843" cy="197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9493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DAF59B7-B004-4729-23FD-8A62136FE9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870" y="587763"/>
            <a:ext cx="5104576" cy="395828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43B212A-AF81-D194-F784-9A04C2231D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3567" y="587763"/>
            <a:ext cx="5104576" cy="395828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5694449-93AF-213E-6CF9-87169BD1AB29}"/>
              </a:ext>
            </a:extLst>
          </p:cNvPr>
          <p:cNvSpPr txBox="1"/>
          <p:nvPr/>
        </p:nvSpPr>
        <p:spPr>
          <a:xfrm>
            <a:off x="5069134" y="5889000"/>
            <a:ext cx="2295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平均带宽</a:t>
            </a:r>
            <a:r>
              <a:rPr kumimoji="1" lang="en-US" altLang="zh-CN" dirty="0"/>
              <a:t>5~6mbps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813110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173CF9B-A372-CBDA-76B3-4A6D0A764F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870" y="587762"/>
            <a:ext cx="5104576" cy="395828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67EA4598-FC55-C8DB-0719-C6CFB7265F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3567" y="587762"/>
            <a:ext cx="5104576" cy="395828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DABFE36F-3880-D45D-2B76-60AFF7C5CCB6}"/>
              </a:ext>
            </a:extLst>
          </p:cNvPr>
          <p:cNvSpPr txBox="1"/>
          <p:nvPr/>
        </p:nvSpPr>
        <p:spPr>
          <a:xfrm>
            <a:off x="5069134" y="5889000"/>
            <a:ext cx="2295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平均带宽</a:t>
            </a:r>
            <a:r>
              <a:rPr kumimoji="1" lang="en-US" altLang="zh-CN" dirty="0"/>
              <a:t>6~7mbps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35122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D1003ED-E517-66CB-9387-80F6FE8600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870" y="587762"/>
            <a:ext cx="5104576" cy="395828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E227A378-B29E-8900-CFF6-D2BCE77162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3567" y="587761"/>
            <a:ext cx="5104576" cy="395828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1F69831-2BDE-61C8-8D77-9014D0C9B937}"/>
              </a:ext>
            </a:extLst>
          </p:cNvPr>
          <p:cNvSpPr txBox="1"/>
          <p:nvPr/>
        </p:nvSpPr>
        <p:spPr>
          <a:xfrm>
            <a:off x="5069134" y="5889000"/>
            <a:ext cx="2295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平均带宽</a:t>
            </a:r>
            <a:r>
              <a:rPr kumimoji="1" lang="en-US" altLang="zh-CN" dirty="0"/>
              <a:t>7~8mbps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379274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AB8D278-9C39-3596-38E5-AB6B848F42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870" y="587761"/>
            <a:ext cx="5104577" cy="395828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3B4E0A3-B150-AE31-A09E-E81595ECA1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5553" y="587760"/>
            <a:ext cx="5104577" cy="3958286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DB9E3B3F-EEDA-41D1-6497-2C0418A8E9AE}"/>
              </a:ext>
            </a:extLst>
          </p:cNvPr>
          <p:cNvSpPr txBox="1"/>
          <p:nvPr/>
        </p:nvSpPr>
        <p:spPr>
          <a:xfrm>
            <a:off x="5069134" y="5888999"/>
            <a:ext cx="2295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平均带宽</a:t>
            </a:r>
            <a:r>
              <a:rPr kumimoji="1" lang="en-US" altLang="zh-CN" dirty="0"/>
              <a:t>8~9mbps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384543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891072C-526D-91C5-C3AF-FFA1FDDD79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02026" y="712441"/>
            <a:ext cx="9369288" cy="2338872"/>
          </a:xfrm>
        </p:spPr>
        <p:txBody>
          <a:bodyPr>
            <a:normAutofit/>
          </a:bodyPr>
          <a:lstStyle/>
          <a:p>
            <a:pPr algn="just"/>
            <a:r>
              <a:rPr kumimoji="1" lang="en-US" altLang="zh-CN" sz="2000" dirty="0"/>
              <a:t>1.BETA</a:t>
            </a:r>
            <a:r>
              <a:rPr kumimoji="1" lang="zh-CN" altLang="en-US" sz="2000" dirty="0"/>
              <a:t>的比特率选择更灵活，范围更广：根据比特率选择统计，即便映射到和</a:t>
            </a:r>
            <a:r>
              <a:rPr kumimoji="1" lang="en-US" altLang="zh-CN" sz="2000" dirty="0"/>
              <a:t>Pensieve</a:t>
            </a:r>
            <a:r>
              <a:rPr kumimoji="1" lang="zh-CN" altLang="en-US" sz="2000" dirty="0"/>
              <a:t>相同离散值，</a:t>
            </a:r>
            <a:r>
              <a:rPr kumimoji="1" lang="en-US" altLang="zh-CN" sz="2000" dirty="0"/>
              <a:t>BETA</a:t>
            </a:r>
            <a:r>
              <a:rPr kumimoji="1" lang="zh-CN" altLang="en-US" sz="2000" dirty="0"/>
              <a:t>在各个比特率选择上均有一定数量。</a:t>
            </a:r>
            <a:r>
              <a:rPr kumimoji="1" lang="en-US" altLang="zh-CN" sz="2000" dirty="0"/>
              <a:t>Pensieve</a:t>
            </a:r>
            <a:r>
              <a:rPr kumimoji="1" lang="zh-CN" altLang="en-US" sz="2000" dirty="0"/>
              <a:t>的比特率选择似乎有偏好，集中在几个比特率上，不知道是什么原因（可能是比特率层级过多，复杂度过大，</a:t>
            </a:r>
            <a:r>
              <a:rPr kumimoji="1" lang="en-US" altLang="zh-CN" sz="2000" dirty="0"/>
              <a:t>Pensieve</a:t>
            </a:r>
            <a:r>
              <a:rPr kumimoji="1" lang="zh-CN" altLang="en-US" sz="2000" dirty="0"/>
              <a:t>抛弃了一些比特率选项）</a:t>
            </a:r>
            <a:endParaRPr kumimoji="1" lang="en-US" altLang="zh-CN" sz="2000" dirty="0"/>
          </a:p>
          <a:p>
            <a:pPr algn="just"/>
            <a:r>
              <a:rPr kumimoji="1" lang="en-US" altLang="zh-CN" sz="2000" dirty="0"/>
              <a:t>2.BETA</a:t>
            </a:r>
            <a:r>
              <a:rPr kumimoji="1" lang="zh-CN" altLang="en-US" sz="2000" dirty="0"/>
              <a:t>激进程度可以根据网络变化而变化：根据</a:t>
            </a:r>
            <a:r>
              <a:rPr kumimoji="1" lang="en-US" altLang="zh-CN" sz="2000" dirty="0"/>
              <a:t>buffer</a:t>
            </a:r>
            <a:r>
              <a:rPr kumimoji="1" lang="zh-CN" altLang="en-US" sz="2000" dirty="0"/>
              <a:t>变化曲线和</a:t>
            </a:r>
            <a:r>
              <a:rPr kumimoji="1" lang="en-US" altLang="zh-CN" sz="2000" dirty="0"/>
              <a:t>buffer</a:t>
            </a:r>
            <a:r>
              <a:rPr kumimoji="1" lang="zh-CN" altLang="en-US" sz="2000" dirty="0"/>
              <a:t>大小统计，</a:t>
            </a:r>
            <a:r>
              <a:rPr kumimoji="1" lang="en-US" altLang="zh-CN" sz="2000" dirty="0"/>
              <a:t>BETA</a:t>
            </a:r>
            <a:r>
              <a:rPr kumimoji="1" lang="zh-CN" altLang="en-US" sz="2000" dirty="0"/>
              <a:t>可以在不同网络下表现出不同的激进程度（即低带宽下保守，高带宽下激进），</a:t>
            </a:r>
            <a:r>
              <a:rPr kumimoji="1" lang="en-US" altLang="zh-CN" sz="2000" dirty="0"/>
              <a:t>Pensieve</a:t>
            </a:r>
            <a:r>
              <a:rPr kumimoji="1" lang="zh-CN" altLang="en-US" sz="2000" dirty="0"/>
              <a:t>始终很激进（</a:t>
            </a:r>
            <a:r>
              <a:rPr kumimoji="1" lang="en-US" altLang="zh-CN" sz="2000" dirty="0"/>
              <a:t>buffer</a:t>
            </a:r>
            <a:r>
              <a:rPr kumimoji="1" lang="zh-CN" altLang="en-US" sz="2000" dirty="0"/>
              <a:t>始终维持在</a:t>
            </a:r>
            <a:r>
              <a:rPr kumimoji="1" lang="en-US" altLang="zh-CN" sz="2000" dirty="0"/>
              <a:t>20s</a:t>
            </a:r>
            <a:r>
              <a:rPr kumimoji="1" lang="zh-CN" altLang="en-US" sz="2000" dirty="0"/>
              <a:t>以下）</a:t>
            </a:r>
            <a:endParaRPr kumimoji="1" lang="en-US" altLang="zh-CN" sz="20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AF0EF61-E2E1-2BA4-E627-1FD7569BE47E}"/>
              </a:ext>
            </a:extLst>
          </p:cNvPr>
          <p:cNvSpPr txBox="1"/>
          <p:nvPr/>
        </p:nvSpPr>
        <p:spPr>
          <a:xfrm>
            <a:off x="357808" y="139147"/>
            <a:ext cx="9442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b="1" dirty="0"/>
              <a:t>结论</a:t>
            </a:r>
          </a:p>
        </p:txBody>
      </p:sp>
    </p:spTree>
    <p:extLst>
      <p:ext uri="{BB962C8B-B14F-4D97-AF65-F5344CB8AC3E}">
        <p14:creationId xmlns:p14="http://schemas.microsoft.com/office/powerpoint/2010/main" val="11321221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D246D218-86CA-61AA-85D4-A74F7F43971E}"/>
              </a:ext>
            </a:extLst>
          </p:cNvPr>
          <p:cNvSpPr txBox="1"/>
          <p:nvPr/>
        </p:nvSpPr>
        <p:spPr>
          <a:xfrm>
            <a:off x="1052719" y="6003044"/>
            <a:ext cx="10285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将</a:t>
            </a:r>
            <a:r>
              <a:rPr kumimoji="1" lang="en-US" altLang="zh-CN" dirty="0"/>
              <a:t>BETA</a:t>
            </a:r>
            <a:r>
              <a:rPr kumimoji="1" lang="zh-CN" altLang="en-US" dirty="0"/>
              <a:t>的所有比特率映射到距离其最相近的离散比特率上（和</a:t>
            </a:r>
            <a:r>
              <a:rPr kumimoji="1" lang="en-US" altLang="zh-CN" dirty="0"/>
              <a:t>Pensieve</a:t>
            </a:r>
            <a:r>
              <a:rPr kumimoji="1" lang="zh-CN" altLang="en-US" dirty="0"/>
              <a:t>保持一致），统计频率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E2D4A87B-62E3-2900-7066-173DFE60E2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1625" y="785190"/>
            <a:ext cx="7772400" cy="4989349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DEF5A4D2-E9D9-9CAE-4674-1F09D0E971F7}"/>
              </a:ext>
            </a:extLst>
          </p:cNvPr>
          <p:cNvSpPr txBox="1"/>
          <p:nvPr/>
        </p:nvSpPr>
        <p:spPr>
          <a:xfrm>
            <a:off x="-8823" y="23848"/>
            <a:ext cx="3785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/>
              <a:t>Bitrate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Frequency</a:t>
            </a:r>
            <a:r>
              <a:rPr kumimoji="1" lang="zh-CN" altLang="en-US" b="1" dirty="0"/>
              <a:t> （同比特率层级）</a:t>
            </a:r>
          </a:p>
        </p:txBody>
      </p:sp>
    </p:spTree>
    <p:extLst>
      <p:ext uri="{BB962C8B-B14F-4D97-AF65-F5344CB8AC3E}">
        <p14:creationId xmlns:p14="http://schemas.microsoft.com/office/powerpoint/2010/main" val="9691540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E0B53697-5087-8060-2233-9FE6FE42E5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2574" y="1373982"/>
            <a:ext cx="5514229" cy="424897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FD0C5D9-81A2-C249-3F88-8D9F27BBB4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196" y="1371395"/>
            <a:ext cx="5514229" cy="424897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1DBA7FA-7F69-BD2E-B98B-438AD548C2BF}"/>
              </a:ext>
            </a:extLst>
          </p:cNvPr>
          <p:cNvSpPr txBox="1"/>
          <p:nvPr/>
        </p:nvSpPr>
        <p:spPr>
          <a:xfrm>
            <a:off x="1219075" y="922739"/>
            <a:ext cx="10286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在所有测试集中（</a:t>
            </a:r>
            <a:r>
              <a:rPr kumimoji="1" lang="en-US" altLang="zh-CN" dirty="0"/>
              <a:t>400</a:t>
            </a:r>
            <a:r>
              <a:rPr kumimoji="1" lang="zh-CN" altLang="en-US" dirty="0"/>
              <a:t>个）两种算法在每</a:t>
            </a:r>
            <a:r>
              <a:rPr kumimoji="1" lang="en-US" altLang="zh-CN" dirty="0"/>
              <a:t>segment</a:t>
            </a:r>
            <a:r>
              <a:rPr kumimoji="1" lang="zh-CN" altLang="en-US" dirty="0"/>
              <a:t>决策中出现的</a:t>
            </a:r>
            <a:r>
              <a:rPr kumimoji="1" lang="en-US" altLang="zh-CN" dirty="0"/>
              <a:t>buffer</a:t>
            </a:r>
            <a:r>
              <a:rPr kumimoji="1" lang="zh-CN" altLang="en-US" dirty="0"/>
              <a:t>大小次数统计（共</a:t>
            </a:r>
            <a:r>
              <a:rPr kumimoji="1" lang="en-US" altLang="zh-CN" dirty="0"/>
              <a:t>400</a:t>
            </a:r>
            <a:r>
              <a:rPr kumimoji="1" lang="zh-CN" altLang="en-US" dirty="0"/>
              <a:t>*</a:t>
            </a:r>
            <a:r>
              <a:rPr kumimoji="1" lang="en-US" altLang="zh-CN" dirty="0"/>
              <a:t>150</a:t>
            </a:r>
            <a:r>
              <a:rPr kumimoji="1" lang="zh-CN" altLang="en-US" dirty="0"/>
              <a:t>个）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549B1B8-301A-88C8-549D-5E9ADFFE732D}"/>
              </a:ext>
            </a:extLst>
          </p:cNvPr>
          <p:cNvSpPr txBox="1"/>
          <p:nvPr/>
        </p:nvSpPr>
        <p:spPr>
          <a:xfrm>
            <a:off x="1451107" y="5884363"/>
            <a:ext cx="9289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BETA</a:t>
            </a:r>
            <a:r>
              <a:rPr kumimoji="1" lang="zh-CN" altLang="en-US" dirty="0"/>
              <a:t>的</a:t>
            </a:r>
            <a:r>
              <a:rPr kumimoji="1" lang="en-US" altLang="zh-CN" dirty="0"/>
              <a:t>buffer</a:t>
            </a:r>
            <a:r>
              <a:rPr kumimoji="1" lang="zh-CN" altLang="en-US" dirty="0"/>
              <a:t>大小更均匀，即有</a:t>
            </a:r>
            <a:r>
              <a:rPr kumimoji="1" lang="en-US" altLang="zh-CN" dirty="0"/>
              <a:t>low</a:t>
            </a:r>
            <a:r>
              <a:rPr kumimoji="1" lang="zh-CN" altLang="en-US" dirty="0"/>
              <a:t> </a:t>
            </a:r>
            <a:r>
              <a:rPr kumimoji="1" lang="en-US" altLang="zh-CN" dirty="0"/>
              <a:t>buffer</a:t>
            </a:r>
            <a:r>
              <a:rPr kumimoji="1" lang="zh-CN" altLang="en-US" dirty="0"/>
              <a:t>也有</a:t>
            </a:r>
            <a:r>
              <a:rPr kumimoji="1" lang="en-US" altLang="zh-CN" dirty="0"/>
              <a:t>high</a:t>
            </a:r>
            <a:r>
              <a:rPr kumimoji="1" lang="zh-CN" altLang="en-US" dirty="0"/>
              <a:t> </a:t>
            </a:r>
            <a:r>
              <a:rPr kumimoji="1" lang="en-US" altLang="zh-CN" dirty="0"/>
              <a:t>buffer</a:t>
            </a:r>
            <a:r>
              <a:rPr kumimoji="1" lang="zh-CN" altLang="en-US" dirty="0"/>
              <a:t>，</a:t>
            </a:r>
            <a:r>
              <a:rPr kumimoji="1" lang="en-US" altLang="zh-CN" dirty="0"/>
              <a:t>Pensieve</a:t>
            </a:r>
            <a:r>
              <a:rPr kumimoji="1" lang="zh-CN" altLang="en-US" dirty="0"/>
              <a:t>大部分情下</a:t>
            </a:r>
            <a:r>
              <a:rPr kumimoji="1" lang="en-US" altLang="zh-CN" dirty="0"/>
              <a:t>buffer&lt;20</a:t>
            </a:r>
            <a:endParaRPr kumimoji="1"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C6355CC-447A-26E0-358E-A2BB5B26CE1B}"/>
              </a:ext>
            </a:extLst>
          </p:cNvPr>
          <p:cNvSpPr txBox="1"/>
          <p:nvPr/>
        </p:nvSpPr>
        <p:spPr>
          <a:xfrm>
            <a:off x="-8823" y="23848"/>
            <a:ext cx="3497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/>
              <a:t>Buffer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Occupancy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Frequency</a:t>
            </a:r>
            <a:endParaRPr kumimoji="1"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18563883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895730DF-0C8C-F3B8-C5FB-A6FBC289C3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55" y="938082"/>
            <a:ext cx="2961769" cy="2312901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90716649-F77A-DD30-7DBC-7A56627D70B4}"/>
              </a:ext>
            </a:extLst>
          </p:cNvPr>
          <p:cNvSpPr txBox="1"/>
          <p:nvPr/>
        </p:nvSpPr>
        <p:spPr>
          <a:xfrm>
            <a:off x="613461" y="3228518"/>
            <a:ext cx="2053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平均带宽</a:t>
            </a:r>
            <a:r>
              <a:rPr kumimoji="1" lang="en-US" altLang="zh-CN" dirty="0"/>
              <a:t>&lt;2mbps</a:t>
            </a:r>
            <a:endParaRPr kumimoji="1"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8E19BAC1-0CBD-7B78-B98F-E0E3ABCFE6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4231" y="938082"/>
            <a:ext cx="2961769" cy="2312901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B2E206F9-5956-89EE-0C3D-7BEEF7D148BD}"/>
              </a:ext>
            </a:extLst>
          </p:cNvPr>
          <p:cNvSpPr txBox="1"/>
          <p:nvPr/>
        </p:nvSpPr>
        <p:spPr>
          <a:xfrm>
            <a:off x="3524308" y="3228518"/>
            <a:ext cx="2181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平均带宽</a:t>
            </a:r>
            <a:r>
              <a:rPr kumimoji="1" lang="en-US" altLang="zh-CN" dirty="0"/>
              <a:t>2~3mbps</a:t>
            </a:r>
            <a:endParaRPr kumimoji="1"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DE8CED4-E83B-14D6-23DE-C2C0CBCF6973}"/>
              </a:ext>
            </a:extLst>
          </p:cNvPr>
          <p:cNvSpPr txBox="1"/>
          <p:nvPr/>
        </p:nvSpPr>
        <p:spPr>
          <a:xfrm>
            <a:off x="2125317" y="291750"/>
            <a:ext cx="79413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dirty="0"/>
              <a:t>不同带宽下，两种算法</a:t>
            </a:r>
            <a:r>
              <a:rPr kumimoji="1" lang="en-US" altLang="zh-CN" dirty="0"/>
              <a:t>buffer</a:t>
            </a:r>
            <a:r>
              <a:rPr kumimoji="1" lang="zh-CN" altLang="en-US" dirty="0"/>
              <a:t>变化情况</a:t>
            </a:r>
            <a:endParaRPr kumimoji="1" lang="en-US" altLang="zh-CN" dirty="0"/>
          </a:p>
          <a:p>
            <a:pPr algn="ctr"/>
            <a:r>
              <a:rPr kumimoji="1" lang="zh-CN" altLang="en-US" dirty="0"/>
              <a:t>（多条数据叠加，每条曲线代表一个</a:t>
            </a:r>
            <a:r>
              <a:rPr kumimoji="1" lang="en-US" altLang="zh-CN" dirty="0"/>
              <a:t>video session</a:t>
            </a:r>
            <a:r>
              <a:rPr kumimoji="1" lang="zh-CN" altLang="en-US" dirty="0"/>
              <a:t>中的</a:t>
            </a:r>
            <a:r>
              <a:rPr kumimoji="1" lang="en-US" altLang="zh-CN" dirty="0"/>
              <a:t>buffer</a:t>
            </a:r>
            <a:r>
              <a:rPr kumimoji="1" lang="zh-CN" altLang="en-US" dirty="0"/>
              <a:t>变化情况）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DB7849AC-119E-6D30-BE67-39EC3C6E8721}"/>
              </a:ext>
            </a:extLst>
          </p:cNvPr>
          <p:cNvSpPr txBox="1"/>
          <p:nvPr/>
        </p:nvSpPr>
        <p:spPr>
          <a:xfrm>
            <a:off x="0" y="1716"/>
            <a:ext cx="37470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b="1" dirty="0"/>
              <a:t>Buffer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Occupancy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Curve</a:t>
            </a:r>
            <a:r>
              <a:rPr kumimoji="1" lang="zh-CN" altLang="en-US" b="1" dirty="0"/>
              <a:t>  </a:t>
            </a:r>
            <a:endParaRPr lang="zh-CN" altLang="en-US" dirty="0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E4DEFCFF-7151-6AAF-7578-6832796BEC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9" y="938081"/>
            <a:ext cx="2961769" cy="2312901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3C1D5DD9-24BE-D5A3-7071-877FC6285E2F}"/>
              </a:ext>
            </a:extLst>
          </p:cNvPr>
          <p:cNvSpPr txBox="1"/>
          <p:nvPr/>
        </p:nvSpPr>
        <p:spPr>
          <a:xfrm>
            <a:off x="6559563" y="3269536"/>
            <a:ext cx="2181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平均带宽</a:t>
            </a:r>
            <a:r>
              <a:rPr kumimoji="1" lang="en-US" altLang="zh-CN" dirty="0"/>
              <a:t>3~4mbps</a:t>
            </a:r>
            <a:endParaRPr kumimoji="1" lang="zh-CN" altLang="en-US" dirty="0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2F5AB76D-6441-2992-2F63-60C747902F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57768" y="994798"/>
            <a:ext cx="2961770" cy="2312902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40E57659-300A-F473-5F35-4BF092857268}"/>
              </a:ext>
            </a:extLst>
          </p:cNvPr>
          <p:cNvSpPr txBox="1"/>
          <p:nvPr/>
        </p:nvSpPr>
        <p:spPr>
          <a:xfrm>
            <a:off x="9589248" y="3228518"/>
            <a:ext cx="2181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平均带宽</a:t>
            </a:r>
            <a:r>
              <a:rPr kumimoji="1" lang="en-US" altLang="zh-CN" dirty="0"/>
              <a:t>4~5mbps</a:t>
            </a:r>
            <a:endParaRPr kumimoji="1" lang="zh-CN" altLang="en-US" dirty="0"/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4CB8F4BD-C6EE-624C-481E-59944FEC0F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855" y="3724255"/>
            <a:ext cx="2961771" cy="2312903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F443FAEB-FAFA-FCFC-C9BF-AB1B2D34FE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4228" y="3724255"/>
            <a:ext cx="2961771" cy="2312903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78E7B929-CBA7-B6A2-F31A-00993480CBC8}"/>
              </a:ext>
            </a:extLst>
          </p:cNvPr>
          <p:cNvSpPr txBox="1"/>
          <p:nvPr/>
        </p:nvSpPr>
        <p:spPr>
          <a:xfrm>
            <a:off x="-150770" y="1877737"/>
            <a:ext cx="103795" cy="2212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5558846B-F52D-5F2A-609E-F5B4114DA24B}"/>
              </a:ext>
            </a:extLst>
          </p:cNvPr>
          <p:cNvSpPr txBox="1"/>
          <p:nvPr/>
        </p:nvSpPr>
        <p:spPr>
          <a:xfrm>
            <a:off x="607933" y="6141098"/>
            <a:ext cx="206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平均带宽</a:t>
            </a:r>
            <a:r>
              <a:rPr kumimoji="1" lang="en-US" altLang="zh-CN" dirty="0"/>
              <a:t>5~6mbps</a:t>
            </a:r>
            <a:endParaRPr kumimoji="1" lang="zh-CN" altLang="en-US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616294B4-31F8-BD20-4D87-EDB81301F7AE}"/>
              </a:ext>
            </a:extLst>
          </p:cNvPr>
          <p:cNvSpPr txBox="1"/>
          <p:nvPr/>
        </p:nvSpPr>
        <p:spPr>
          <a:xfrm>
            <a:off x="3524306" y="6141098"/>
            <a:ext cx="2181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平均带宽</a:t>
            </a:r>
            <a:r>
              <a:rPr kumimoji="1" lang="en-US" altLang="zh-CN" dirty="0"/>
              <a:t>6~7mbps</a:t>
            </a:r>
            <a:endParaRPr kumimoji="1" lang="zh-CN" altLang="en-US" dirty="0"/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43590EB4-C582-38B5-3D9C-E86C49D583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57769" y="3724255"/>
            <a:ext cx="2961769" cy="2312901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700D479D-A351-EB2B-53B5-9BD5C91A498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95999" y="3724255"/>
            <a:ext cx="2961769" cy="2312901"/>
          </a:xfrm>
          <a:prstGeom prst="rect">
            <a:avLst/>
          </a:prstGeom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F5D6D6F1-BE8A-9004-8018-370BE8A7A0FD}"/>
              </a:ext>
            </a:extLst>
          </p:cNvPr>
          <p:cNvSpPr txBox="1"/>
          <p:nvPr/>
        </p:nvSpPr>
        <p:spPr>
          <a:xfrm>
            <a:off x="9682509" y="6141096"/>
            <a:ext cx="1995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平均带宽</a:t>
            </a:r>
            <a:r>
              <a:rPr kumimoji="1" lang="en-US" altLang="zh-CN" dirty="0"/>
              <a:t>&gt;8mpbs</a:t>
            </a:r>
            <a:endParaRPr kumimoji="1" lang="zh-CN" altLang="en-US" dirty="0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427382F4-29D6-652C-811B-FAF8BDC735F1}"/>
              </a:ext>
            </a:extLst>
          </p:cNvPr>
          <p:cNvSpPr txBox="1"/>
          <p:nvPr/>
        </p:nvSpPr>
        <p:spPr>
          <a:xfrm>
            <a:off x="6678197" y="6141096"/>
            <a:ext cx="2086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平均带宽</a:t>
            </a:r>
            <a:r>
              <a:rPr kumimoji="1" lang="en-US" altLang="zh-CN" dirty="0"/>
              <a:t>7~8mpbs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078450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2013A947-EEF1-A7C7-A0E2-853AE35E6D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583" y="599666"/>
            <a:ext cx="5104572" cy="4155103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EDDD10F5-EF91-66F1-00E2-F4A0F8A9DD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4356" y="599665"/>
            <a:ext cx="5273785" cy="4155103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5F2B9582-301F-79FD-FECC-9493190280D9}"/>
              </a:ext>
            </a:extLst>
          </p:cNvPr>
          <p:cNvSpPr txBox="1"/>
          <p:nvPr/>
        </p:nvSpPr>
        <p:spPr>
          <a:xfrm>
            <a:off x="5069134" y="5889002"/>
            <a:ext cx="2053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平均带宽</a:t>
            </a:r>
            <a:r>
              <a:rPr kumimoji="1" lang="en-US" altLang="zh-CN" dirty="0"/>
              <a:t>0~1mbps</a:t>
            </a:r>
            <a:endParaRPr kumimoji="1"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D7CDF654-34B1-B07C-5736-88F947B8101D}"/>
              </a:ext>
            </a:extLst>
          </p:cNvPr>
          <p:cNvSpPr txBox="1"/>
          <p:nvPr/>
        </p:nvSpPr>
        <p:spPr>
          <a:xfrm>
            <a:off x="3283225" y="5137218"/>
            <a:ext cx="5625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不同带宽下，</a:t>
            </a:r>
            <a:r>
              <a:rPr kumimoji="1" lang="en-US" altLang="zh-CN" dirty="0"/>
              <a:t>buffer</a:t>
            </a:r>
            <a:r>
              <a:rPr kumimoji="1" lang="zh-CN" altLang="en-US" dirty="0"/>
              <a:t>大小统计（每</a:t>
            </a:r>
            <a:r>
              <a:rPr kumimoji="1" lang="en-US" altLang="zh-CN" dirty="0"/>
              <a:t>segment</a:t>
            </a:r>
            <a:r>
              <a:rPr kumimoji="1" lang="zh-CN" altLang="en-US" dirty="0"/>
              <a:t>统计一次）</a:t>
            </a:r>
          </a:p>
        </p:txBody>
      </p:sp>
    </p:spTree>
    <p:extLst>
      <p:ext uri="{BB962C8B-B14F-4D97-AF65-F5344CB8AC3E}">
        <p14:creationId xmlns:p14="http://schemas.microsoft.com/office/powerpoint/2010/main" val="38574854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>
            <a:extLst>
              <a:ext uri="{FF2B5EF4-FFF2-40B4-BE49-F238E27FC236}">
                <a16:creationId xmlns:a16="http://schemas.microsoft.com/office/drawing/2014/main" id="{735D56F1-A4C5-54B8-81F4-BC9DD44082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581" y="599665"/>
            <a:ext cx="5104574" cy="4021785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ABFAAFC9-DC91-C850-0FFB-DB7DE4557B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3567" y="631415"/>
            <a:ext cx="5104574" cy="3958284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E87C49D8-C260-6E23-8E12-55EAFE7090F1}"/>
              </a:ext>
            </a:extLst>
          </p:cNvPr>
          <p:cNvSpPr txBox="1"/>
          <p:nvPr/>
        </p:nvSpPr>
        <p:spPr>
          <a:xfrm>
            <a:off x="5069134" y="5889001"/>
            <a:ext cx="2295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平均带宽</a:t>
            </a:r>
            <a:r>
              <a:rPr kumimoji="1" lang="en-US" altLang="zh-CN" dirty="0"/>
              <a:t>1~2mbps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611280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9290271E-E399-23F3-F8D6-54CBDC49D1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581" y="631415"/>
            <a:ext cx="5104574" cy="395828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12BA8E7-E023-FB96-3CAE-EDBE343F97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3567" y="631415"/>
            <a:ext cx="5104574" cy="3958284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F25305DA-055E-2054-CB6B-27A46AF178A2}"/>
              </a:ext>
            </a:extLst>
          </p:cNvPr>
          <p:cNvSpPr txBox="1"/>
          <p:nvPr/>
        </p:nvSpPr>
        <p:spPr>
          <a:xfrm>
            <a:off x="5069134" y="5889001"/>
            <a:ext cx="2295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平均带宽</a:t>
            </a:r>
            <a:r>
              <a:rPr kumimoji="1" lang="en-US" altLang="zh-CN" dirty="0"/>
              <a:t>2~3mbps</a:t>
            </a:r>
            <a:endParaRPr kumimoji="1"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FA0AD55-A2A2-C611-32C9-BCE171CB52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5967" y="783815"/>
            <a:ext cx="5104574" cy="3958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3143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D748B67F-82AD-B2B4-2F63-ADFC191E21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581" y="587765"/>
            <a:ext cx="5104574" cy="395828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89BCFAE-DE37-83C5-9166-3753E2C446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3567" y="631415"/>
            <a:ext cx="5104574" cy="3958284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E459DA98-F835-AF72-DD94-CC36453C7FB7}"/>
              </a:ext>
            </a:extLst>
          </p:cNvPr>
          <p:cNvSpPr txBox="1"/>
          <p:nvPr/>
        </p:nvSpPr>
        <p:spPr>
          <a:xfrm>
            <a:off x="5069134" y="5889001"/>
            <a:ext cx="2295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平均带宽</a:t>
            </a:r>
            <a:r>
              <a:rPr kumimoji="1" lang="en-US" altLang="zh-CN" dirty="0"/>
              <a:t>3~4mbps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420250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997D66F2-3B53-BAEB-D8AC-613D315F91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870" y="587764"/>
            <a:ext cx="5104576" cy="395828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E759E73-FD98-505D-D7E9-71008B210F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3567" y="587764"/>
            <a:ext cx="5104577" cy="3958286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F3B67628-F2E0-CCF0-6700-F72F60638D7E}"/>
              </a:ext>
            </a:extLst>
          </p:cNvPr>
          <p:cNvSpPr txBox="1"/>
          <p:nvPr/>
        </p:nvSpPr>
        <p:spPr>
          <a:xfrm>
            <a:off x="5069134" y="5889001"/>
            <a:ext cx="2295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平均带宽</a:t>
            </a:r>
            <a:r>
              <a:rPr kumimoji="1" lang="en-US" altLang="zh-CN" dirty="0"/>
              <a:t>4~5mbps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970000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10971</TotalTime>
  <Words>425</Words>
  <Application>Microsoft Macintosh PowerPoint</Application>
  <PresentationFormat>宽屏</PresentationFormat>
  <Paragraphs>34</Paragraphs>
  <Slides>14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18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ZIMING WANG</dc:creator>
  <cp:lastModifiedBy>ZIMING WANG</cp:lastModifiedBy>
  <cp:revision>9</cp:revision>
  <dcterms:created xsi:type="dcterms:W3CDTF">2023-12-14T14:26:29Z</dcterms:created>
  <dcterms:modified xsi:type="dcterms:W3CDTF">2024-05-20T09:44:24Z</dcterms:modified>
</cp:coreProperties>
</file>